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338" r:id="rId2"/>
    <p:sldId id="328" r:id="rId3"/>
    <p:sldId id="331" r:id="rId4"/>
    <p:sldId id="256" r:id="rId5"/>
    <p:sldId id="324" r:id="rId6"/>
    <p:sldId id="332" r:id="rId7"/>
    <p:sldId id="336" r:id="rId8"/>
    <p:sldId id="333" r:id="rId9"/>
    <p:sldId id="334" r:id="rId10"/>
    <p:sldId id="335" r:id="rId11"/>
    <p:sldId id="257" r:id="rId12"/>
    <p:sldId id="267" r:id="rId13"/>
    <p:sldId id="301" r:id="rId14"/>
    <p:sldId id="327" r:id="rId15"/>
    <p:sldId id="312" r:id="rId16"/>
    <p:sldId id="307" r:id="rId17"/>
    <p:sldId id="308" r:id="rId18"/>
    <p:sldId id="337" r:id="rId19"/>
    <p:sldId id="313" r:id="rId20"/>
    <p:sldId id="329" r:id="rId21"/>
    <p:sldId id="319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0C76"/>
    <a:srgbClr val="3313BD"/>
    <a:srgbClr val="213A5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801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2" name="Rettango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ttango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tango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tango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ttango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56" name="Rettango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ttango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ttango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ttango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 a mano liber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igura a mano liber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igura a mano liber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igura a mano liber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igura a mano liber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igura a mano liber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igura a mano liber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igura a mano liber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igura a mano liber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igura a mano liber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igura a mano liber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igura a mano liber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igura a mano liber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igura a mano liber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tango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ttango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tango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tango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ttango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tango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tango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tango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ttango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tango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Connettore 1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ttore 1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dirty="0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grpSp>
        <p:nvGrpSpPr>
          <p:cNvPr id="14" name="Grup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ttore 1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ttore 1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shade val="100000"/>
                <a:satMod val="150000"/>
              </a:schemeClr>
            </a:gs>
            <a:gs pos="9000">
              <a:schemeClr val="accent5">
                <a:lumMod val="50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ttango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tango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ttango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tango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tango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tango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CDDA276-688F-44F4-BC21-2E8D5FB88692}" type="datetimeFigureOut">
              <a:rPr lang="it-IT" smtClean="0"/>
              <a:pPr/>
              <a:t>07/06/2021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t-IT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42A5166-E522-4180-8C1A-1A0707E76657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640960" cy="4824536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/>
            </a:r>
            <a:br>
              <a:rPr lang="it-IT" sz="2800" dirty="0" smtClean="0">
                <a:solidFill>
                  <a:schemeClr val="tx1"/>
                </a:solidFill>
              </a:rPr>
            </a:br>
            <a:r>
              <a:rPr lang="it-IT" sz="2800" dirty="0" smtClean="0">
                <a:solidFill>
                  <a:schemeClr val="tx1"/>
                </a:solidFill>
              </a:rPr>
              <a:t/>
            </a:r>
            <a:br>
              <a:rPr lang="it-IT" sz="2800" dirty="0" smtClean="0">
                <a:solidFill>
                  <a:schemeClr val="tx1"/>
                </a:solidFill>
              </a:rPr>
            </a:br>
            <a:r>
              <a:rPr lang="it-IT" sz="2800" dirty="0" smtClean="0">
                <a:solidFill>
                  <a:schemeClr val="tx1"/>
                </a:solidFill>
              </a:rPr>
              <a:t/>
            </a:r>
            <a:br>
              <a:rPr lang="it-IT" sz="2800" dirty="0" smtClean="0">
                <a:solidFill>
                  <a:schemeClr val="tx1"/>
                </a:solidFill>
              </a:rPr>
            </a:br>
            <a:r>
              <a:rPr lang="it-IT" sz="2800" dirty="0" smtClean="0">
                <a:solidFill>
                  <a:schemeClr val="tx1"/>
                </a:solidFill>
              </a:rPr>
              <a:t/>
            </a:r>
            <a:br>
              <a:rPr lang="it-IT" sz="2800" dirty="0" smtClean="0">
                <a:solidFill>
                  <a:schemeClr val="tx1"/>
                </a:solidFill>
              </a:rPr>
            </a:br>
            <a:r>
              <a:rPr lang="it-IT" sz="2800" dirty="0" smtClean="0">
                <a:solidFill>
                  <a:schemeClr val="tx1"/>
                </a:solidFill>
              </a:rPr>
              <a:t>CHECK </a:t>
            </a:r>
            <a:r>
              <a:rPr lang="it-IT" sz="2800" dirty="0" smtClean="0">
                <a:solidFill>
                  <a:schemeClr val="tx1"/>
                </a:solidFill>
              </a:rPr>
              <a:t>UP CARDIOLOGICO </a:t>
            </a:r>
            <a:r>
              <a:rPr lang="it-IT" sz="2800" dirty="0" smtClean="0">
                <a:solidFill>
                  <a:schemeClr val="tx1"/>
                </a:solidFill>
              </a:rPr>
              <a:t>PERSONALIZZATO</a:t>
            </a:r>
            <a:br>
              <a:rPr lang="it-IT" sz="2800" dirty="0" smtClean="0">
                <a:solidFill>
                  <a:schemeClr val="tx1"/>
                </a:solidFill>
              </a:rPr>
            </a:br>
            <a:r>
              <a:rPr lang="it-IT" sz="2800" dirty="0" smtClean="0">
                <a:solidFill>
                  <a:schemeClr val="tx1"/>
                </a:solidFill>
              </a:rPr>
              <a:t/>
            </a:r>
            <a:br>
              <a:rPr lang="it-IT" sz="2800" dirty="0" smtClean="0">
                <a:solidFill>
                  <a:schemeClr val="tx1"/>
                </a:solidFill>
              </a:rPr>
            </a:br>
            <a:r>
              <a:rPr lang="it-IT" sz="2800" dirty="0" smtClean="0">
                <a:solidFill>
                  <a:schemeClr val="tx1"/>
                </a:solidFill>
              </a:rPr>
              <a:t>Dott. Alberto Bandiera</a:t>
            </a:r>
            <a:r>
              <a:rPr lang="it-IT" sz="3600" dirty="0" smtClean="0">
                <a:solidFill>
                  <a:schemeClr val="tx1"/>
                </a:solidFill>
              </a:rPr>
              <a:t/>
            </a:r>
            <a:br>
              <a:rPr lang="it-IT" sz="3600" dirty="0" smtClean="0">
                <a:solidFill>
                  <a:schemeClr val="tx1"/>
                </a:solidFill>
              </a:rPr>
            </a:b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Perché la radiografia del torace?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>
          <a:xfrm>
            <a:off x="755576" y="1052736"/>
            <a:ext cx="5760640" cy="648072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it-IT" sz="2400" dirty="0" smtClean="0"/>
              <a:t>Esame obiettivo (non operatore dipendente)</a:t>
            </a:r>
          </a:p>
          <a:p>
            <a:pPr lvl="1"/>
            <a:r>
              <a:rPr lang="it-IT" sz="2400" dirty="0" smtClean="0"/>
              <a:t>Utile per un confronto futuro</a:t>
            </a:r>
            <a:endParaRPr lang="it-IT" sz="2400" dirty="0"/>
          </a:p>
          <a:p>
            <a:endParaRPr lang="it-IT" dirty="0"/>
          </a:p>
        </p:txBody>
      </p:sp>
      <p:pic>
        <p:nvPicPr>
          <p:cNvPr id="9" name="Segnaposto contenuto 8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1288435" y="2055703"/>
            <a:ext cx="2275453" cy="2031654"/>
          </a:xfrm>
        </p:spPr>
      </p:pic>
      <p:pic>
        <p:nvPicPr>
          <p:cNvPr id="7" name="Segnaposto contenuto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052464"/>
            <a:ext cx="2160240" cy="2043920"/>
          </a:xfrm>
          <a:prstGeom prst="rect">
            <a:avLst/>
          </a:prstGeom>
        </p:spPr>
      </p:pic>
      <p:pic>
        <p:nvPicPr>
          <p:cNvPr id="8" name="Segnaposto contenuto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1640" y="4653137"/>
            <a:ext cx="2088232" cy="1869984"/>
          </a:xfrm>
          <a:prstGeom prst="rect">
            <a:avLst/>
          </a:prstGeom>
        </p:spPr>
      </p:pic>
      <p:pic>
        <p:nvPicPr>
          <p:cNvPr id="10" name="Segnaposto contenuto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0072" y="4669378"/>
            <a:ext cx="2283180" cy="1868056"/>
          </a:xfrm>
          <a:prstGeom prst="rect">
            <a:avLst/>
          </a:prstGeom>
        </p:spPr>
      </p:pic>
      <p:sp>
        <p:nvSpPr>
          <p:cNvPr id="11" name="Segnaposto contenuto 5"/>
          <p:cNvSpPr txBox="1">
            <a:spLocks/>
          </p:cNvSpPr>
          <p:nvPr/>
        </p:nvSpPr>
        <p:spPr>
          <a:xfrm>
            <a:off x="1331640" y="1772816"/>
            <a:ext cx="1512168" cy="468051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4914" lvl="1" indent="0">
              <a:buFont typeface="Wingdings"/>
              <a:buNone/>
            </a:pPr>
            <a:r>
              <a:rPr lang="it-IT" sz="1600" dirty="0" smtClean="0"/>
              <a:t>NORMALE</a:t>
            </a:r>
          </a:p>
          <a:p>
            <a:pPr marL="454914" lvl="1" indent="0">
              <a:buFont typeface="Wingdings"/>
              <a:buNone/>
            </a:pPr>
            <a:endParaRPr lang="it-IT" sz="2400" dirty="0" smtClean="0"/>
          </a:p>
          <a:p>
            <a:endParaRPr lang="it-IT" dirty="0"/>
          </a:p>
        </p:txBody>
      </p:sp>
      <p:sp>
        <p:nvSpPr>
          <p:cNvPr id="12" name="Segnaposto contenuto 5"/>
          <p:cNvSpPr txBox="1">
            <a:spLocks/>
          </p:cNvSpPr>
          <p:nvPr/>
        </p:nvSpPr>
        <p:spPr>
          <a:xfrm>
            <a:off x="5517520" y="1700808"/>
            <a:ext cx="1430744" cy="407461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4914" lvl="1" indent="0">
              <a:buFont typeface="Wingdings"/>
              <a:buNone/>
            </a:pPr>
            <a:r>
              <a:rPr lang="it-IT" sz="1600" dirty="0" smtClean="0"/>
              <a:t>NODULO</a:t>
            </a:r>
          </a:p>
          <a:p>
            <a:pPr marL="454914" lvl="1" indent="0">
              <a:buFont typeface="Wingdings"/>
              <a:buNone/>
            </a:pPr>
            <a:endParaRPr lang="it-IT" sz="2400" dirty="0" smtClean="0"/>
          </a:p>
          <a:p>
            <a:endParaRPr lang="it-IT" dirty="0"/>
          </a:p>
        </p:txBody>
      </p:sp>
      <p:sp>
        <p:nvSpPr>
          <p:cNvPr id="13" name="Segnaposto contenuto 5"/>
          <p:cNvSpPr txBox="1">
            <a:spLocks/>
          </p:cNvSpPr>
          <p:nvPr/>
        </p:nvSpPr>
        <p:spPr>
          <a:xfrm>
            <a:off x="1115616" y="4329101"/>
            <a:ext cx="2232248" cy="46805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4914" lvl="1" indent="0">
              <a:buFont typeface="Wingdings"/>
              <a:buNone/>
            </a:pPr>
            <a:r>
              <a:rPr lang="it-IT" sz="1600" dirty="0" smtClean="0"/>
              <a:t>ECTASIA AORTICA</a:t>
            </a:r>
          </a:p>
          <a:p>
            <a:pPr marL="454914" lvl="1" indent="0">
              <a:buFont typeface="Wingdings"/>
              <a:buNone/>
            </a:pPr>
            <a:endParaRPr lang="it-IT" sz="2400" dirty="0" smtClean="0"/>
          </a:p>
          <a:p>
            <a:endParaRPr lang="it-IT" dirty="0"/>
          </a:p>
        </p:txBody>
      </p:sp>
      <p:sp>
        <p:nvSpPr>
          <p:cNvPr id="14" name="Segnaposto contenuto 5"/>
          <p:cNvSpPr txBox="1">
            <a:spLocks/>
          </p:cNvSpPr>
          <p:nvPr/>
        </p:nvSpPr>
        <p:spPr>
          <a:xfrm>
            <a:off x="4932040" y="4401109"/>
            <a:ext cx="2520280" cy="468051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4914" lvl="1" indent="0">
              <a:buFont typeface="Wingdings"/>
              <a:buNone/>
            </a:pPr>
            <a:r>
              <a:rPr lang="it-IT" sz="1600" dirty="0" smtClean="0"/>
              <a:t>ANEURISMA AORTICO</a:t>
            </a:r>
          </a:p>
          <a:p>
            <a:pPr marL="454914" lvl="1" indent="0">
              <a:buFont typeface="Wingdings"/>
              <a:buNone/>
            </a:pPr>
            <a:endParaRPr lang="it-IT" sz="24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1555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9126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dirty="0" smtClean="0">
                <a:solidFill>
                  <a:schemeClr val="tx1"/>
                </a:solidFill>
              </a:rPr>
              <a:t>QUESITI COMUNI DI CHI </a:t>
            </a:r>
            <a:r>
              <a:rPr lang="it-IT" sz="2700" dirty="0">
                <a:solidFill>
                  <a:schemeClr val="tx1"/>
                </a:solidFill>
              </a:rPr>
              <a:t>PRATICA SPORT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09328" y="1988840"/>
            <a:ext cx="5987008" cy="3240360"/>
          </a:xfrm>
        </p:spPr>
        <p:txBody>
          <a:bodyPr>
            <a:noAutofit/>
          </a:bodyPr>
          <a:lstStyle/>
          <a:p>
            <a:pPr marL="514350" indent="-514350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it-IT" sz="2800" dirty="0" smtClean="0"/>
              <a:t>Posso fare attività sportiva?</a:t>
            </a:r>
          </a:p>
          <a:p>
            <a:pPr marL="514350" indent="-514350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it-IT" sz="2800" dirty="0" smtClean="0"/>
              <a:t>Quale sport mi consiglia?</a:t>
            </a:r>
          </a:p>
          <a:p>
            <a:pPr marL="514350" indent="-514350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it-IT" sz="2800" dirty="0" smtClean="0"/>
              <a:t>Quale parametro devo monitorare?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31540" y="1412776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>
                <a:solidFill>
                  <a:schemeClr val="tx1"/>
                </a:solidFill>
              </a:rPr>
              <a:t>1) Posso fare attività sportiva?</a:t>
            </a:r>
            <a:endParaRPr lang="it-IT" sz="4000" dirty="0">
              <a:solidFill>
                <a:schemeClr val="tx1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00708" y="3284984"/>
            <a:ext cx="8291264" cy="1368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/>
              <a:t>La pratica dello sport impone la necessità di uno </a:t>
            </a:r>
            <a:r>
              <a:rPr lang="it-IT" u="sng" dirty="0" smtClean="0"/>
              <a:t>stato di buona salute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2) Quale sport mi consiglia?</a:t>
            </a:r>
            <a:br>
              <a:rPr lang="it-IT" sz="2800" dirty="0" smtClean="0">
                <a:solidFill>
                  <a:schemeClr val="tx1"/>
                </a:solidFill>
              </a:rPr>
            </a:br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736304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it-IT" sz="1800" b="1" dirty="0"/>
              <a:t>SPORT CON IMPEGNO "NEUROGENO</a:t>
            </a:r>
            <a:r>
              <a:rPr lang="it-IT" sz="1800" b="1" dirty="0" smtClean="0"/>
              <a:t>"</a:t>
            </a:r>
            <a:endParaRPr lang="it-IT" sz="1800" dirty="0" smtClean="0"/>
          </a:p>
          <a:p>
            <a:pPr>
              <a:spcBef>
                <a:spcPts val="24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it-IT" sz="1800" b="1" dirty="0" smtClean="0"/>
              <a:t>SPORT CON </a:t>
            </a:r>
            <a:r>
              <a:rPr lang="it-IT" sz="1800" b="1" dirty="0"/>
              <a:t>IMPEGNO MINIMO-MODERATO</a:t>
            </a:r>
            <a:endParaRPr lang="it-IT" sz="1800" dirty="0" smtClean="0"/>
          </a:p>
          <a:p>
            <a:pPr>
              <a:spcBef>
                <a:spcPts val="24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it-IT" sz="1800" b="1" dirty="0" smtClean="0"/>
              <a:t>SPORT CON IMPEGNO MEDIO-ELEVATO</a:t>
            </a:r>
            <a:r>
              <a:rPr lang="it-IT" sz="1800" dirty="0" smtClean="0"/>
              <a:t> </a:t>
            </a:r>
          </a:p>
          <a:p>
            <a:pPr>
              <a:spcBef>
                <a:spcPts val="24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it-IT" sz="1800" b="1" dirty="0" smtClean="0"/>
              <a:t>SPORT CON IMPEGNO ELEVATO</a:t>
            </a:r>
            <a:r>
              <a:rPr lang="it-IT" sz="1800" dirty="0" smtClean="0"/>
              <a:t> </a:t>
            </a:r>
          </a:p>
          <a:p>
            <a:pPr>
              <a:spcBef>
                <a:spcPts val="24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it-IT" sz="1800" b="1" dirty="0" smtClean="0"/>
              <a:t>SPORT CON IMPEGNO DI "PRESSIONE"</a:t>
            </a:r>
            <a:r>
              <a:rPr lang="it-IT" sz="1800" dirty="0" smtClean="0"/>
              <a:t> </a:t>
            </a:r>
          </a:p>
          <a:p>
            <a:pPr>
              <a:spcBef>
                <a:spcPts val="2400"/>
              </a:spcBef>
              <a:buClr>
                <a:schemeClr val="tx1"/>
              </a:buClr>
              <a:buFont typeface="Wingdings" pitchFamily="2" charset="2"/>
              <a:buChar char="Ø"/>
            </a:pPr>
            <a:endParaRPr lang="it-IT" sz="1800" dirty="0" smtClean="0"/>
          </a:p>
          <a:p>
            <a:pPr marL="0" indent="0">
              <a:buNone/>
            </a:pPr>
            <a:endParaRPr lang="it-IT" sz="1900" dirty="0" smtClean="0"/>
          </a:p>
        </p:txBody>
      </p:sp>
      <p:sp>
        <p:nvSpPr>
          <p:cNvPr id="4" name="Rettangolo 3"/>
          <p:cNvSpPr/>
          <p:nvPr/>
        </p:nvSpPr>
        <p:spPr>
          <a:xfrm>
            <a:off x="683568" y="1628800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/>
              <a:t>CLASSIFICAZIONE DEGLI SPORT</a:t>
            </a:r>
            <a:br>
              <a:rPr lang="it-IT" sz="2400" dirty="0"/>
            </a:br>
            <a:r>
              <a:rPr lang="it-IT" dirty="0"/>
              <a:t>IMPEGNO </a:t>
            </a:r>
            <a:r>
              <a:rPr lang="it-IT" dirty="0" smtClean="0"/>
              <a:t>CARDIOVASCOLARE</a:t>
            </a:r>
          </a:p>
          <a:p>
            <a:pPr algn="ctr"/>
            <a:r>
              <a:rPr lang="it-IT" dirty="0"/>
              <a:t>COCIS (Comitato Organizzativo Cardiologico per l’Idoneità allo Sport)</a:t>
            </a:r>
          </a:p>
          <a:p>
            <a:pPr algn="ctr"/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702624" cy="720080"/>
          </a:xfrm>
        </p:spPr>
        <p:txBody>
          <a:bodyPr>
            <a:normAutofit/>
          </a:bodyPr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SPORT CON IMPEGNO </a:t>
            </a:r>
            <a:r>
              <a:rPr lang="it-IT" sz="2000" dirty="0" smtClean="0">
                <a:solidFill>
                  <a:schemeClr val="tx1"/>
                </a:solidFill>
              </a:rPr>
              <a:t>CARDIOVASCOLARE DI </a:t>
            </a:r>
            <a:r>
              <a:rPr lang="it-IT" sz="2000" dirty="0">
                <a:solidFill>
                  <a:schemeClr val="tx1"/>
                </a:solidFill>
              </a:rPr>
              <a:t>TIPO NEUROGENO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idx="2"/>
          </p:nvPr>
        </p:nvSpPr>
        <p:spPr>
          <a:xfrm>
            <a:off x="1977308" y="1251576"/>
            <a:ext cx="4827112" cy="449232"/>
          </a:xfrm>
        </p:spPr>
        <p:txBody>
          <a:bodyPr>
            <a:normAutofit/>
          </a:bodyPr>
          <a:lstStyle/>
          <a:p>
            <a:pPr marL="292100" lvl="0" indent="-292100" algn="ctr"/>
            <a:r>
              <a:rPr lang="it-IT" sz="1500" dirty="0"/>
              <a:t>Aumento della frequenza cardiaca  da impatto emotivo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half" idx="1"/>
          </p:nvPr>
        </p:nvSpPr>
        <p:spPr>
          <a:xfrm>
            <a:off x="5004048" y="1988840"/>
            <a:ext cx="3623320" cy="3977640"/>
          </a:xfrm>
        </p:spPr>
        <p:txBody>
          <a:bodyPr>
            <a:normAutofit fontScale="92500" lnSpcReduction="20000"/>
          </a:bodyPr>
          <a:lstStyle/>
          <a:p>
            <a:pPr marL="508" indent="0">
              <a:buNone/>
            </a:pPr>
            <a:r>
              <a:rPr lang="it-IT" sz="2200" b="1" dirty="0" smtClean="0"/>
              <a:t>Incremento medio-elevato della FC</a:t>
            </a:r>
          </a:p>
          <a:p>
            <a:pPr lvl="1"/>
            <a:r>
              <a:rPr lang="it-IT" sz="1900" b="1" dirty="0" smtClean="0"/>
              <a:t>Paracadutismo</a:t>
            </a:r>
          </a:p>
          <a:p>
            <a:pPr lvl="1"/>
            <a:r>
              <a:rPr lang="it-IT" sz="1900" b="1" dirty="0" smtClean="0"/>
              <a:t>Motociclismo velocità</a:t>
            </a:r>
          </a:p>
          <a:p>
            <a:pPr lvl="1"/>
            <a:r>
              <a:rPr lang="it-IT" sz="1900" b="1" dirty="0" smtClean="0"/>
              <a:t>Automobilismo</a:t>
            </a:r>
          </a:p>
          <a:p>
            <a:pPr lvl="1"/>
            <a:r>
              <a:rPr lang="it-IT" sz="1900" b="1" dirty="0" smtClean="0"/>
              <a:t>Aviazione sportiva</a:t>
            </a:r>
          </a:p>
          <a:p>
            <a:pPr lvl="1"/>
            <a:r>
              <a:rPr lang="it-IT" sz="1900" b="1" dirty="0" smtClean="0"/>
              <a:t>Attività subacquee</a:t>
            </a:r>
          </a:p>
          <a:p>
            <a:pPr lvl="1"/>
            <a:r>
              <a:rPr lang="it-IT" sz="1900" b="1" dirty="0" smtClean="0"/>
              <a:t>Motonautica</a:t>
            </a:r>
          </a:p>
          <a:p>
            <a:pPr lvl="1"/>
            <a:r>
              <a:rPr lang="it-IT" sz="1900" b="1" dirty="0" smtClean="0"/>
              <a:t>Vela</a:t>
            </a:r>
          </a:p>
          <a:p>
            <a:pPr lvl="1"/>
            <a:r>
              <a:rPr lang="it-IT" sz="1900" b="1" dirty="0" smtClean="0"/>
              <a:t>Equitazione</a:t>
            </a:r>
          </a:p>
          <a:p>
            <a:pPr lvl="1"/>
            <a:r>
              <a:rPr lang="it-IT" sz="1900" b="1" dirty="0" smtClean="0"/>
              <a:t>Polo</a:t>
            </a:r>
          </a:p>
          <a:p>
            <a:pPr lvl="1"/>
            <a:r>
              <a:rPr lang="it-IT" sz="1900" b="1" dirty="0" smtClean="0"/>
              <a:t>Tuffi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endParaRPr lang="it-IT" dirty="0"/>
          </a:p>
        </p:txBody>
      </p:sp>
      <p:sp>
        <p:nvSpPr>
          <p:cNvPr id="8" name="Segnaposto contenuto 6"/>
          <p:cNvSpPr txBox="1">
            <a:spLocks/>
          </p:cNvSpPr>
          <p:nvPr/>
        </p:nvSpPr>
        <p:spPr>
          <a:xfrm>
            <a:off x="251520" y="1988840"/>
            <a:ext cx="3956248" cy="29523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Incremento</a:t>
            </a:r>
            <a:r>
              <a:rPr kumimoji="0" lang="it-IT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moderato della FC</a:t>
            </a:r>
          </a:p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it-IT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Tx/>
              <a:buChar char="•"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Golf</a:t>
            </a:r>
          </a:p>
          <a:p>
            <a:pPr marL="64008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Tx/>
              <a:buChar char="•"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Bocce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Bowling</a:t>
            </a:r>
          </a:p>
          <a:p>
            <a:pPr marL="64008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Tx/>
              <a:buChar char="•"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Pesca sportiva</a:t>
            </a:r>
          </a:p>
          <a:p>
            <a:pPr marL="64008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Tx/>
              <a:buChar char="•"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Sport di tiro</a:t>
            </a:r>
          </a:p>
          <a:p>
            <a:pPr marL="64008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Tx/>
              <a:buChar char="•"/>
              <a:tabLst/>
              <a:defRPr/>
            </a:pPr>
            <a:r>
              <a:rPr lang="it-IT" sz="2000" b="1" dirty="0" smtClean="0"/>
              <a:t>Biliardo sportivo</a:t>
            </a:r>
          </a:p>
          <a:p>
            <a:pPr marL="64008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Tx/>
              <a:buChar char="•"/>
              <a:tabLst/>
              <a:defRPr/>
            </a:pPr>
            <a:r>
              <a:rPr kumimoji="0" lang="it-I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Bridge,</a:t>
            </a:r>
            <a:r>
              <a:rPr kumimoji="0" lang="it-IT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Scacchi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90000"/>
              <a:buFontTx/>
              <a:buChar char="•"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571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273050"/>
            <a:ext cx="6768752" cy="995710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chemeClr val="tx1"/>
                </a:solidFill>
              </a:rPr>
              <a:t>SPORT </a:t>
            </a:r>
            <a:r>
              <a:rPr lang="it-IT" sz="2000" dirty="0" smtClean="0">
                <a:solidFill>
                  <a:schemeClr val="tx1"/>
                </a:solidFill>
              </a:rPr>
              <a:t>CON </a:t>
            </a:r>
            <a:r>
              <a:rPr lang="it-IT" sz="2000" dirty="0">
                <a:solidFill>
                  <a:schemeClr val="tx1"/>
                </a:solidFill>
              </a:rPr>
              <a:t>IMPEGNO CARDIOVASCOLARE MINIMO MODERATO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idx="2"/>
          </p:nvPr>
        </p:nvSpPr>
        <p:spPr>
          <a:xfrm>
            <a:off x="1187624" y="1628800"/>
            <a:ext cx="6555304" cy="449232"/>
          </a:xfrm>
        </p:spPr>
        <p:txBody>
          <a:bodyPr>
            <a:noAutofit/>
          </a:bodyPr>
          <a:lstStyle/>
          <a:p>
            <a:pPr marL="292100" indent="-292100" algn="ctr">
              <a:defRPr/>
            </a:pPr>
            <a:r>
              <a:rPr lang="it-IT" sz="1600" dirty="0"/>
              <a:t>Frequenza cardiaca  </a:t>
            </a:r>
            <a:r>
              <a:rPr lang="it-IT" sz="1600" dirty="0" smtClean="0"/>
              <a:t>submassimale e riduzione delle resistenze periferiche</a:t>
            </a:r>
            <a:endParaRPr lang="it-IT" sz="1600" dirty="0"/>
          </a:p>
        </p:txBody>
      </p:sp>
      <p:sp>
        <p:nvSpPr>
          <p:cNvPr id="6" name="Segnaposto contenuto 2"/>
          <p:cNvSpPr>
            <a:spLocks noGrp="1"/>
          </p:cNvSpPr>
          <p:nvPr>
            <p:ph sz="half" idx="1"/>
          </p:nvPr>
        </p:nvSpPr>
        <p:spPr>
          <a:xfrm>
            <a:off x="1835696" y="2673424"/>
            <a:ext cx="5486400" cy="3995936"/>
          </a:xfrm>
        </p:spPr>
        <p:txBody>
          <a:bodyPr/>
          <a:lstStyle/>
          <a:p>
            <a:r>
              <a:rPr lang="it-IT" sz="2800" dirty="0" smtClean="0"/>
              <a:t>Nuoto</a:t>
            </a:r>
          </a:p>
          <a:p>
            <a:r>
              <a:rPr lang="it-IT" sz="2800" dirty="0" smtClean="0"/>
              <a:t>Podismo o marcia in pianura</a:t>
            </a:r>
          </a:p>
          <a:p>
            <a:r>
              <a:rPr lang="it-IT" sz="2800" dirty="0" smtClean="0"/>
              <a:t>Sci gran fondo</a:t>
            </a:r>
          </a:p>
          <a:p>
            <a:r>
              <a:rPr lang="it-IT" sz="2800" dirty="0" smtClean="0"/>
              <a:t>"Footing" e "Jogging“</a:t>
            </a:r>
          </a:p>
          <a:p>
            <a:r>
              <a:rPr lang="it-IT" sz="2800" dirty="0" smtClean="0"/>
              <a:t>Ciclismo in pianura</a:t>
            </a:r>
          </a:p>
          <a:p>
            <a:r>
              <a:rPr lang="it-IT" sz="2800" dirty="0" smtClean="0"/>
              <a:t>Canoa turistica</a:t>
            </a:r>
          </a:p>
          <a:p>
            <a:r>
              <a:rPr lang="it-IT" sz="2800" dirty="0" smtClean="0"/>
              <a:t>Trekking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7643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>
            <a:normAutofit/>
          </a:bodyPr>
          <a:lstStyle/>
          <a:p>
            <a:pPr algn="ctr"/>
            <a:r>
              <a:rPr lang="it-IT" sz="2000" dirty="0" smtClean="0">
                <a:solidFill>
                  <a:schemeClr val="tx1"/>
                </a:solidFill>
              </a:rPr>
              <a:t>SPORT CON IMPEGNO CARDIOVASCOLARE DA MEDIO AD ELEVATO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idx="2"/>
          </p:nvPr>
        </p:nvSpPr>
        <p:spPr>
          <a:xfrm>
            <a:off x="1414936" y="1467600"/>
            <a:ext cx="6771328" cy="44923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it-IT" dirty="0" smtClean="0"/>
              <a:t>Numerosi e rapidi incrementi della frequenza cardiaca e della pressione arteriosa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057400" y="2313384"/>
            <a:ext cx="5486400" cy="4572000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Calcio, Calcio a 5</a:t>
            </a:r>
          </a:p>
          <a:p>
            <a:r>
              <a:rPr lang="it-IT" dirty="0" smtClean="0"/>
              <a:t>Football americano, Rugby</a:t>
            </a:r>
          </a:p>
          <a:p>
            <a:r>
              <a:rPr lang="it-IT" dirty="0" smtClean="0"/>
              <a:t>Basket</a:t>
            </a:r>
          </a:p>
          <a:p>
            <a:r>
              <a:rPr lang="it-IT" dirty="0" smtClean="0"/>
              <a:t>Pallamano</a:t>
            </a:r>
          </a:p>
          <a:p>
            <a:r>
              <a:rPr lang="it-IT" dirty="0" smtClean="0"/>
              <a:t>Pallanuoto</a:t>
            </a:r>
          </a:p>
          <a:p>
            <a:r>
              <a:rPr lang="it-IT" dirty="0" smtClean="0"/>
              <a:t>Pallavolo, Beach Volley</a:t>
            </a:r>
          </a:p>
          <a:p>
            <a:r>
              <a:rPr lang="it-IT" dirty="0" smtClean="0"/>
              <a:t>Canoa</a:t>
            </a:r>
          </a:p>
          <a:p>
            <a:r>
              <a:rPr lang="it-IT" dirty="0" smtClean="0"/>
              <a:t>Arti marziali, Lotta, Pugilato</a:t>
            </a:r>
          </a:p>
          <a:p>
            <a:r>
              <a:rPr lang="it-IT" dirty="0" smtClean="0"/>
              <a:t>Ginnastica, Pattinaggio artistico</a:t>
            </a:r>
          </a:p>
          <a:p>
            <a:r>
              <a:rPr lang="it-IT" dirty="0" smtClean="0"/>
              <a:t>Scherma</a:t>
            </a:r>
          </a:p>
          <a:p>
            <a:r>
              <a:rPr lang="it-IT" dirty="0" smtClean="0"/>
              <a:t>Tennis, Squash, Baseball</a:t>
            </a:r>
          </a:p>
          <a:p>
            <a:r>
              <a:rPr lang="it-IT" dirty="0" smtClean="0"/>
              <a:t>Hockey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9236" y="273050"/>
            <a:ext cx="5542384" cy="851694"/>
          </a:xfrm>
        </p:spPr>
        <p:txBody>
          <a:bodyPr>
            <a:normAutofit/>
          </a:bodyPr>
          <a:lstStyle/>
          <a:p>
            <a:r>
              <a:rPr lang="it-IT" sz="2000" dirty="0" smtClean="0">
                <a:solidFill>
                  <a:schemeClr val="tx1"/>
                </a:solidFill>
              </a:rPr>
              <a:t>SPORT CON IMPEGNO CARDIOVASCOLARE ELEVATO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idx="2"/>
          </p:nvPr>
        </p:nvSpPr>
        <p:spPr>
          <a:xfrm>
            <a:off x="2484884" y="1107560"/>
            <a:ext cx="4611088" cy="449232"/>
          </a:xfrm>
        </p:spPr>
        <p:txBody>
          <a:bodyPr>
            <a:normAutofit/>
          </a:bodyPr>
          <a:lstStyle/>
          <a:p>
            <a:pPr algn="ctr"/>
            <a:r>
              <a:rPr lang="it-IT" sz="1500" dirty="0" smtClean="0"/>
              <a:t>Frequenza cardiaca e pressione arteriosa massimali</a:t>
            </a:r>
            <a:endParaRPr lang="it-IT" sz="15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047228" y="1988840"/>
            <a:ext cx="5486400" cy="4572000"/>
          </a:xfrm>
        </p:spPr>
        <p:txBody>
          <a:bodyPr>
            <a:noAutofit/>
          </a:bodyPr>
          <a:lstStyle/>
          <a:p>
            <a:r>
              <a:rPr lang="it-IT" sz="2000" dirty="0" smtClean="0"/>
              <a:t>Atletica leggera (400 m - maratona)</a:t>
            </a:r>
          </a:p>
          <a:p>
            <a:r>
              <a:rPr lang="it-IT" sz="2000" dirty="0" smtClean="0"/>
              <a:t>Canoa (500 m)</a:t>
            </a:r>
          </a:p>
          <a:p>
            <a:r>
              <a:rPr lang="it-IT" sz="2000" dirty="0" smtClean="0"/>
              <a:t>Canottaggio</a:t>
            </a:r>
          </a:p>
          <a:p>
            <a:r>
              <a:rPr lang="it-IT" sz="2000" dirty="0" smtClean="0"/>
              <a:t>Ciclismo (inseguimento, km fermo, MTB, ciclocross)</a:t>
            </a:r>
          </a:p>
          <a:p>
            <a:r>
              <a:rPr lang="it-IT" sz="2000" dirty="0" smtClean="0"/>
              <a:t>Nuoto (100 m - maratona)</a:t>
            </a:r>
          </a:p>
          <a:p>
            <a:r>
              <a:rPr lang="it-IT" sz="2000" dirty="0" smtClean="0"/>
              <a:t>Pattinaggio di velocità (ghiaccio o rotelle)</a:t>
            </a:r>
          </a:p>
          <a:p>
            <a:r>
              <a:rPr lang="it-IT" sz="2000" dirty="0" smtClean="0"/>
              <a:t>Sci alpino (slalom gigante, super G)</a:t>
            </a:r>
          </a:p>
          <a:p>
            <a:r>
              <a:rPr lang="it-IT" sz="2000" dirty="0" smtClean="0"/>
              <a:t>Sci fondo (15 - 50 km)</a:t>
            </a:r>
          </a:p>
          <a:p>
            <a:r>
              <a:rPr lang="it-IT" sz="2000" dirty="0" smtClean="0"/>
              <a:t>Biathlon, Triathlon.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1124" y="273050"/>
            <a:ext cx="7558608" cy="923702"/>
          </a:xfrm>
        </p:spPr>
        <p:txBody>
          <a:bodyPr>
            <a:normAutofit/>
          </a:bodyPr>
          <a:lstStyle/>
          <a:p>
            <a:pPr algn="ctr"/>
            <a:r>
              <a:rPr lang="it-IT" sz="2000" dirty="0" smtClean="0">
                <a:solidFill>
                  <a:schemeClr val="tx1"/>
                </a:solidFill>
              </a:rPr>
              <a:t>SPORT CON IMPEGNO CARDIOVASCOLARE DI PRESSIONE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idx="2"/>
          </p:nvPr>
        </p:nvSpPr>
        <p:spPr>
          <a:xfrm>
            <a:off x="1512776" y="1107560"/>
            <a:ext cx="6555304" cy="521240"/>
          </a:xfrm>
        </p:spPr>
        <p:txBody>
          <a:bodyPr>
            <a:normAutofit/>
          </a:bodyPr>
          <a:lstStyle/>
          <a:p>
            <a:pPr marL="292100" indent="-292100" algn="ctr">
              <a:defRPr/>
            </a:pPr>
            <a:r>
              <a:rPr lang="it-IT" sz="1500" dirty="0" smtClean="0"/>
              <a:t>Frequenza cardiaca submassimale e aumento della  pressione arteriosa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047228" y="1844824"/>
            <a:ext cx="5486400" cy="4572000"/>
          </a:xfrm>
        </p:spPr>
        <p:txBody>
          <a:bodyPr>
            <a:normAutofit fontScale="62500" lnSpcReduction="20000"/>
          </a:bodyPr>
          <a:lstStyle/>
          <a:p>
            <a:r>
              <a:rPr lang="it-IT" dirty="0" smtClean="0"/>
              <a:t>Atletica velocità</a:t>
            </a:r>
          </a:p>
          <a:p>
            <a:r>
              <a:rPr lang="it-IT" dirty="0" smtClean="0"/>
              <a:t>Pesistica</a:t>
            </a:r>
          </a:p>
          <a:p>
            <a:r>
              <a:rPr lang="it-IT" dirty="0" smtClean="0"/>
              <a:t>Lanci e salti</a:t>
            </a:r>
          </a:p>
          <a:p>
            <a:r>
              <a:rPr lang="it-IT" dirty="0" smtClean="0"/>
              <a:t>Ciclismo velocità</a:t>
            </a:r>
          </a:p>
          <a:p>
            <a:r>
              <a:rPr lang="it-IT" dirty="0" smtClean="0"/>
              <a:t>Motocross</a:t>
            </a:r>
          </a:p>
          <a:p>
            <a:r>
              <a:rPr lang="it-IT" dirty="0" smtClean="0"/>
              <a:t>Sci alpino (slalom, discesa, acrobatico), Sci nautico, Windsurf</a:t>
            </a:r>
          </a:p>
          <a:p>
            <a:r>
              <a:rPr lang="it-IT" dirty="0" smtClean="0"/>
              <a:t>Bob e Slittino</a:t>
            </a:r>
          </a:p>
          <a:p>
            <a:r>
              <a:rPr lang="it-IT" dirty="0" smtClean="0"/>
              <a:t>Pattinaggio velocità</a:t>
            </a:r>
          </a:p>
          <a:p>
            <a:r>
              <a:rPr lang="it-IT" dirty="0" smtClean="0"/>
              <a:t>Tennis Tavolo</a:t>
            </a:r>
          </a:p>
          <a:p>
            <a:r>
              <a:rPr lang="it-IT" dirty="0" smtClean="0"/>
              <a:t>Alpinismo</a:t>
            </a:r>
          </a:p>
          <a:p>
            <a:r>
              <a:rPr lang="it-IT" dirty="0" smtClean="0"/>
              <a:t>Nuoto sincronizzato</a:t>
            </a:r>
          </a:p>
          <a:p>
            <a:r>
              <a:rPr lang="it-IT" dirty="0" smtClean="0"/>
              <a:t>Body building</a:t>
            </a:r>
          </a:p>
          <a:p>
            <a:r>
              <a:rPr lang="it-IT" dirty="0" smtClean="0"/>
              <a:t>Free climbing (arrampicata sportiva)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435280" cy="648072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3) Quale parametro devo monitorare?</a:t>
            </a:r>
            <a:endParaRPr lang="it-IT" sz="4400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9316" y="2657432"/>
            <a:ext cx="7671048" cy="34358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2400" dirty="0" smtClean="0"/>
              <a:t>FC massimale teorica		(220-età)</a:t>
            </a:r>
            <a:endParaRPr lang="it-IT" sz="1700" dirty="0" smtClean="0"/>
          </a:p>
          <a:p>
            <a:pPr>
              <a:buNone/>
            </a:pPr>
            <a:r>
              <a:rPr lang="it-IT" sz="2400" dirty="0" smtClean="0"/>
              <a:t>FC massimale reale		(test ergometrico)</a:t>
            </a:r>
          </a:p>
          <a:p>
            <a:pPr marL="411480" lvl="1" indent="0">
              <a:buNone/>
            </a:pPr>
            <a:endParaRPr lang="it-IT" sz="2000" dirty="0"/>
          </a:p>
          <a:p>
            <a:pPr marL="411480" lvl="1" indent="0"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400" dirty="0" smtClean="0"/>
              <a:t>FC dimagrante</a:t>
            </a:r>
          </a:p>
          <a:p>
            <a:pPr lvl="1">
              <a:buNone/>
            </a:pPr>
            <a:r>
              <a:rPr lang="it-IT" sz="2000" dirty="0" smtClean="0"/>
              <a:t>60-75% della FC max per 30 minuti in cardiofitness</a:t>
            </a:r>
          </a:p>
          <a:p>
            <a:pPr lvl="1"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400" dirty="0" smtClean="0"/>
              <a:t>FC allenante</a:t>
            </a:r>
          </a:p>
          <a:p>
            <a:pPr lvl="1">
              <a:buNone/>
            </a:pPr>
            <a:r>
              <a:rPr lang="it-IT" sz="2000" dirty="0" smtClean="0"/>
              <a:t>75-90% della FC max	(migliora la resistenza)</a:t>
            </a:r>
            <a:endParaRPr lang="it-IT" dirty="0" smtClean="0"/>
          </a:p>
          <a:p>
            <a:pPr lvl="1">
              <a:buNone/>
            </a:pPr>
            <a:r>
              <a:rPr lang="it-IT" sz="2000" dirty="0" smtClean="0"/>
              <a:t>&gt;90% della FC max	(migliora la potenza)</a:t>
            </a:r>
          </a:p>
          <a:p>
            <a:pPr lvl="1"/>
            <a:endParaRPr lang="it-IT" sz="2000" dirty="0" smtClean="0"/>
          </a:p>
          <a:p>
            <a:pPr lvl="1"/>
            <a:endParaRPr lang="it-IT" sz="2000" dirty="0" smtClean="0"/>
          </a:p>
        </p:txBody>
      </p:sp>
      <p:sp>
        <p:nvSpPr>
          <p:cNvPr id="4" name="Rettangolo 3"/>
          <p:cNvSpPr/>
          <p:nvPr/>
        </p:nvSpPr>
        <p:spPr>
          <a:xfrm>
            <a:off x="971600" y="1484784"/>
            <a:ext cx="40354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rgbClr val="FFFF00"/>
                </a:solidFill>
              </a:rPr>
              <a:t>Frequenza </a:t>
            </a:r>
            <a:r>
              <a:rPr lang="it-IT" sz="2800" dirty="0" smtClean="0">
                <a:solidFill>
                  <a:srgbClr val="FFFF00"/>
                </a:solidFill>
              </a:rPr>
              <a:t>Cardiaca </a:t>
            </a:r>
            <a:r>
              <a:rPr lang="it-IT" sz="2800" dirty="0">
                <a:solidFill>
                  <a:srgbClr val="FFFF00"/>
                </a:solidFill>
              </a:rPr>
              <a:t>soglia</a:t>
            </a:r>
          </a:p>
        </p:txBody>
      </p:sp>
      <p:pic>
        <p:nvPicPr>
          <p:cNvPr id="5" name="Immagine 4" descr="Cardiofrequenzime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9376" y="1196752"/>
            <a:ext cx="266700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0987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739806" y="692696"/>
            <a:ext cx="8229600" cy="864096"/>
          </a:xfrm>
        </p:spPr>
        <p:txBody>
          <a:bodyPr>
            <a:noAutofit/>
          </a:bodyPr>
          <a:lstStyle/>
          <a:p>
            <a:r>
              <a:rPr lang="it-IT" sz="2400" dirty="0" smtClean="0">
                <a:solidFill>
                  <a:schemeClr val="tx1"/>
                </a:solidFill>
              </a:rPr>
              <a:t>SONO ASINTOMATICO E RITENGO DI STAR BENE…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PERCHE’ DOVREI FARMI VISITARE DA UN CARDIOLOGO?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395536" y="2060848"/>
            <a:ext cx="8064896" cy="1872208"/>
          </a:xfrm>
        </p:spPr>
        <p:txBody>
          <a:bodyPr>
            <a:normAutofit/>
          </a:bodyPr>
          <a:lstStyle/>
          <a:p>
            <a:r>
              <a:rPr lang="it-IT" b="0" spc="-1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1) Per definire il tuo </a:t>
            </a:r>
            <a:r>
              <a:rPr lang="it-IT" b="0" spc="-1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stato di </a:t>
            </a:r>
            <a:r>
              <a:rPr lang="it-IT" b="0" spc="-1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salute cardiovascolare e quindi </a:t>
            </a:r>
            <a:r>
              <a:rPr lang="it-IT" b="0" spc="-100" dirty="0" smtClean="0">
                <a:solidFill>
                  <a:schemeClr val="tx1"/>
                </a:solidFill>
              </a:rPr>
              <a:t>per  </a:t>
            </a:r>
            <a:r>
              <a:rPr lang="it-IT" spc="-1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prevenzione</a:t>
            </a:r>
            <a:r>
              <a:rPr lang="it-IT" b="0" spc="-100" dirty="0" smtClean="0">
                <a:solidFill>
                  <a:schemeClr val="tx1"/>
                </a:solidFill>
              </a:rPr>
              <a:t>  o</a:t>
            </a:r>
            <a:r>
              <a:rPr lang="it-IT" b="0" spc="-1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nella peggiore delle ipotesi, rilevare una </a:t>
            </a:r>
            <a:r>
              <a:rPr lang="it-IT" spc="-1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patologia misconosciuta</a:t>
            </a:r>
          </a:p>
          <a:p>
            <a:endParaRPr lang="it-IT" dirty="0"/>
          </a:p>
        </p:txBody>
      </p:sp>
      <p:sp>
        <p:nvSpPr>
          <p:cNvPr id="12" name="Segnaposto contenuto 5"/>
          <p:cNvSpPr txBox="1">
            <a:spLocks/>
          </p:cNvSpPr>
          <p:nvPr/>
        </p:nvSpPr>
        <p:spPr>
          <a:xfrm>
            <a:off x="395536" y="4437112"/>
            <a:ext cx="8208912" cy="122413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it-IT" sz="2400" spc="-100" dirty="0" smtClean="0">
                <a:latin typeface="+mj-lt"/>
                <a:ea typeface="+mj-ea"/>
                <a:cs typeface="+mj-cs"/>
              </a:rPr>
              <a:t>2) Per </a:t>
            </a:r>
            <a:r>
              <a:rPr lang="it-IT" sz="2400" b="1" spc="-1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conoscerti meglio </a:t>
            </a:r>
            <a:r>
              <a:rPr lang="it-IT" sz="2400" spc="-100" dirty="0" smtClean="0">
                <a:latin typeface="+mj-lt"/>
                <a:ea typeface="+mj-ea"/>
                <a:cs typeface="+mj-cs"/>
              </a:rPr>
              <a:t>identificando le “impronte digitali” del tuo apparato cardiovascolare</a:t>
            </a:r>
          </a:p>
        </p:txBody>
      </p:sp>
    </p:spTree>
    <p:extLst>
      <p:ext uri="{BB962C8B-B14F-4D97-AF65-F5344CB8AC3E}">
        <p14:creationId xmlns:p14="http://schemas.microsoft.com/office/powerpoint/2010/main" xmlns="" val="138868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457200" y="470892"/>
            <a:ext cx="8229600" cy="1013892"/>
          </a:xfrm>
        </p:spPr>
        <p:txBody>
          <a:bodyPr/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Riflessione I </a:t>
            </a:r>
            <a:br>
              <a:rPr lang="it-IT" sz="28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Attività fisica e lo stato di buona salute</a:t>
            </a:r>
            <a:r>
              <a:rPr lang="it-IT" dirty="0" smtClean="0">
                <a:solidFill>
                  <a:schemeClr val="tx1"/>
                </a:solidFill>
              </a:rPr>
              <a:t/>
            </a:r>
            <a:br>
              <a:rPr lang="it-IT" dirty="0" smtClean="0">
                <a:solidFill>
                  <a:schemeClr val="tx1"/>
                </a:solidFill>
              </a:rPr>
            </a:b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57200" y="2006277"/>
            <a:ext cx="8229600" cy="401501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it-IT" dirty="0" smtClean="0"/>
              <a:t>	</a:t>
            </a:r>
            <a:r>
              <a:rPr lang="it-IT" sz="3600" b="1" dirty="0" smtClean="0"/>
              <a:t>I benefici indotti dalla pratica sportiva non sono automatici e insiti nella stessa attività fisica ma sono strettamente connessi allo stile di vita.</a:t>
            </a:r>
          </a:p>
          <a:p>
            <a:pPr algn="just">
              <a:buNone/>
            </a:pPr>
            <a:r>
              <a:rPr lang="it-IT" dirty="0" smtClean="0"/>
              <a:t>	</a:t>
            </a:r>
          </a:p>
          <a:p>
            <a:pPr algn="ctr">
              <a:buNone/>
            </a:pPr>
            <a:r>
              <a:rPr lang="it-IT" sz="3300" dirty="0" smtClean="0"/>
              <a:t>Andare in palestra, giocare a calcio o calcetto,  fare cicloturismo senza abbandonare il  fumo, un'alimentazione sregolata,  il poco riposo o l’eccessivo stress, difficilmente contribuirà al benessere fisico ma addirittura potrebbe essere dannoso.</a:t>
            </a:r>
          </a:p>
          <a:p>
            <a:pPr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057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 idx="4294967295"/>
          </p:nvPr>
        </p:nvSpPr>
        <p:spPr>
          <a:xfrm>
            <a:off x="575556" y="512763"/>
            <a:ext cx="7772400" cy="914400"/>
          </a:xfrm>
        </p:spPr>
        <p:txBody>
          <a:bodyPr/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Riflessione II</a:t>
            </a:r>
            <a:br>
              <a:rPr lang="it-IT" sz="2800" dirty="0" smtClean="0">
                <a:solidFill>
                  <a:schemeClr val="tx1"/>
                </a:solidFill>
              </a:rPr>
            </a:br>
            <a:r>
              <a:rPr lang="it-IT" sz="2400" dirty="0" smtClean="0">
                <a:solidFill>
                  <a:schemeClr val="tx1"/>
                </a:solidFill>
              </a:rPr>
              <a:t>Attività fisica e fattori di rischio</a:t>
            </a:r>
            <a:r>
              <a:rPr lang="it-IT" dirty="0" smtClean="0">
                <a:solidFill>
                  <a:schemeClr val="tx1"/>
                </a:solidFill>
              </a:rPr>
              <a:t/>
            </a:r>
            <a:br>
              <a:rPr lang="it-IT" dirty="0" smtClean="0">
                <a:solidFill>
                  <a:schemeClr val="tx1"/>
                </a:solidFill>
              </a:rPr>
            </a:b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4294967295"/>
          </p:nvPr>
        </p:nvSpPr>
        <p:spPr>
          <a:xfrm>
            <a:off x="575556" y="178435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dirty="0"/>
              <a:t>E</a:t>
            </a:r>
            <a:r>
              <a:rPr lang="it-IT" dirty="0" smtClean="0"/>
              <a:t>rroneamente  si ritiene che il cosiddetto "sport amatoriale" sia meno pericoloso dello sport di vertice in quanto coinvolge bassi livelli di agonismo, invece:</a:t>
            </a:r>
          </a:p>
          <a:p>
            <a:pPr>
              <a:buNone/>
            </a:pPr>
            <a:endParaRPr lang="it-IT" dirty="0" smtClean="0"/>
          </a:p>
          <a:p>
            <a:pPr algn="just"/>
            <a:r>
              <a:rPr lang="it-IT" dirty="0" smtClean="0"/>
              <a:t>la pratica saltuaria</a:t>
            </a:r>
          </a:p>
          <a:p>
            <a:pPr algn="just"/>
            <a:r>
              <a:rPr lang="it-IT" dirty="0" smtClean="0"/>
              <a:t>l’età mediamente avanzata</a:t>
            </a:r>
          </a:p>
          <a:p>
            <a:pPr algn="just"/>
            <a:r>
              <a:rPr lang="it-IT" dirty="0" smtClean="0"/>
              <a:t>la scarsa voglia di sottoporsi a visite mediche</a:t>
            </a:r>
          </a:p>
          <a:p>
            <a:pPr algn="just"/>
            <a:endParaRPr lang="it-IT" dirty="0" smtClean="0"/>
          </a:p>
          <a:p>
            <a:pPr>
              <a:buNone/>
            </a:pPr>
            <a:r>
              <a:rPr lang="it-IT" dirty="0" smtClean="0"/>
              <a:t> 	rappresentano dei fattori di rischio rispetto ai veri “atleti” che invece possono contare su frequenti controlli da parte di qualificate équipe di medici.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contenuto 5"/>
          <p:cNvSpPr txBox="1">
            <a:spLocks/>
          </p:cNvSpPr>
          <p:nvPr/>
        </p:nvSpPr>
        <p:spPr>
          <a:xfrm>
            <a:off x="611560" y="1484784"/>
            <a:ext cx="8280920" cy="48965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it-IT" sz="2000" spc="-100" dirty="0" smtClean="0">
                <a:latin typeface="+mj-lt"/>
                <a:ea typeface="+mj-ea"/>
                <a:cs typeface="+mj-cs"/>
              </a:rPr>
              <a:t>Non tutti siamo “normali” allo stesso modo…</a:t>
            </a:r>
          </a:p>
          <a:p>
            <a:pPr lvl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lang="it-IT" sz="2000" spc="-1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it-IT" sz="2000" spc="-100" dirty="0" smtClean="0">
                <a:latin typeface="+mj-lt"/>
                <a:ea typeface="+mj-ea"/>
                <a:cs typeface="+mj-cs"/>
              </a:rPr>
              <a:t>E’ relativamente frequente (20%) il riscontro di </a:t>
            </a:r>
            <a:r>
              <a:rPr lang="it-IT" sz="2000" b="1" spc="-1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fisiologiche varianti</a:t>
            </a:r>
            <a:r>
              <a:rPr lang="it-IT" sz="2000" spc="-100" dirty="0" smtClean="0">
                <a:latin typeface="+mj-lt"/>
                <a:ea typeface="+mj-ea"/>
                <a:cs typeface="+mj-cs"/>
              </a:rPr>
              <a:t>, che il medico è autorizzato a definire tali solo se riscontrate in </a:t>
            </a:r>
            <a:r>
              <a:rPr lang="it-IT" sz="2000" b="1" spc="-1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condizioni di benessere</a:t>
            </a:r>
            <a:r>
              <a:rPr lang="it-IT" sz="2000" spc="-100" dirty="0" smtClean="0">
                <a:latin typeface="+mj-lt"/>
                <a:ea typeface="+mj-ea"/>
                <a:cs typeface="+mj-cs"/>
              </a:rPr>
              <a:t>.</a:t>
            </a:r>
          </a:p>
          <a:p>
            <a:pPr lvl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lang="it-IT" sz="2000" spc="-1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it-IT" sz="2000" spc="-100" dirty="0" smtClean="0"/>
              <a:t>Rilevarl</a:t>
            </a:r>
            <a:r>
              <a:rPr lang="it-IT" sz="2000" spc="-100" dirty="0" smtClean="0">
                <a:latin typeface="+mj-lt"/>
                <a:ea typeface="+mj-ea"/>
                <a:cs typeface="+mj-cs"/>
              </a:rPr>
              <a:t>e </a:t>
            </a:r>
            <a:r>
              <a:rPr lang="it-IT" sz="2000" b="1" spc="-1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in presenza di sintomi  e in assenza di una comparazione precedente </a:t>
            </a:r>
            <a:r>
              <a:rPr lang="it-IT" sz="2000" spc="-100" dirty="0" smtClean="0">
                <a:latin typeface="+mj-lt"/>
                <a:ea typeface="+mj-ea"/>
                <a:cs typeface="+mj-cs"/>
              </a:rPr>
              <a:t>può generare difficoltà interpretative che obbligheranno il medico a percorsi diagnostici* che risulteranno inutili, ancorché costosi o peggio ancora rischiosi!</a:t>
            </a:r>
          </a:p>
          <a:p>
            <a:pPr lvl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lang="it-IT" sz="2000" spc="-1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it-IT" sz="2000" i="1" spc="-100" dirty="0" smtClean="0">
                <a:latin typeface="+mj-lt"/>
                <a:ea typeface="+mj-ea"/>
                <a:cs typeface="+mj-cs"/>
              </a:rPr>
              <a:t>*ECG seriati, curve enzimatiche, scintigrafia, ricovero, coronarografia….</a:t>
            </a:r>
          </a:p>
          <a:p>
            <a:pPr lvl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lang="it-IT" sz="2000" i="1" spc="-1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504824" y="548680"/>
            <a:ext cx="7772400" cy="684688"/>
          </a:xfrm>
        </p:spPr>
        <p:txBody>
          <a:bodyPr/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CONOSCERSI MEGLIO</a:t>
            </a:r>
            <a:endParaRPr lang="it-IT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868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399276" cy="720080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Chi deve fare una valutazione cardiologica?</a:t>
            </a:r>
            <a:r>
              <a:rPr lang="it-IT" sz="3600" dirty="0" smtClean="0">
                <a:solidFill>
                  <a:schemeClr val="tx1"/>
                </a:solidFill>
              </a:rPr>
              <a:t/>
            </a:r>
            <a:br>
              <a:rPr lang="it-IT" sz="3600" dirty="0" smtClean="0">
                <a:solidFill>
                  <a:schemeClr val="tx1"/>
                </a:solidFill>
              </a:rPr>
            </a:b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>
          <a:xfrm>
            <a:off x="1403648" y="2924944"/>
            <a:ext cx="6048672" cy="223224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 smtClean="0"/>
              <a:t>SPORTIVI	 AMATORIALI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UOMINI	 ULTRAQUARANTENNI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DONNE	 IN ETA’ PERIMENOPAUSALE</a:t>
            </a:r>
          </a:p>
          <a:p>
            <a:pPr algn="ctr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828704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VALUTAZIONE CARDIOLOGICA COORDINATA</a:t>
            </a:r>
            <a:br>
              <a:rPr lang="it-IT" sz="24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STATO DI SALUTE CARDIOVASCOLARE</a:t>
            </a:r>
            <a:r>
              <a:rPr lang="it-IT" sz="2400" dirty="0" smtClean="0">
                <a:solidFill>
                  <a:schemeClr val="tx1"/>
                </a:solidFill>
              </a:rPr>
              <a:t/>
            </a:r>
            <a:br>
              <a:rPr lang="it-IT" sz="2400" dirty="0" smtClean="0">
                <a:solidFill>
                  <a:schemeClr val="tx1"/>
                </a:solidFill>
              </a:rPr>
            </a:b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>
          <a:xfrm>
            <a:off x="467544" y="2511573"/>
            <a:ext cx="4040188" cy="3941763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it-IT" dirty="0" smtClean="0"/>
              <a:t>Anamnesi</a:t>
            </a:r>
          </a:p>
          <a:p>
            <a:pPr lvl="2"/>
            <a:r>
              <a:rPr lang="it-IT" sz="1700" dirty="0" smtClean="0"/>
              <a:t>Familiare</a:t>
            </a:r>
          </a:p>
          <a:p>
            <a:pPr lvl="2"/>
            <a:r>
              <a:rPr lang="it-IT" sz="1700" dirty="0" smtClean="0"/>
              <a:t>Fisiologica</a:t>
            </a:r>
          </a:p>
          <a:p>
            <a:pPr lvl="2"/>
            <a:r>
              <a:rPr lang="it-IT" sz="1700" dirty="0" smtClean="0"/>
              <a:t>Patologica</a:t>
            </a:r>
            <a:endParaRPr lang="it-IT" dirty="0" smtClean="0"/>
          </a:p>
          <a:p>
            <a:pPr lvl="1">
              <a:buNone/>
            </a:pPr>
            <a:r>
              <a:rPr lang="it-IT" dirty="0" smtClean="0"/>
              <a:t>Visita </a:t>
            </a:r>
            <a:r>
              <a:rPr lang="it-IT" dirty="0"/>
              <a:t>clinica con ECG</a:t>
            </a:r>
          </a:p>
          <a:p>
            <a:pPr lvl="1">
              <a:buNone/>
            </a:pPr>
            <a:r>
              <a:rPr lang="it-IT" dirty="0"/>
              <a:t>Ecocardiogramma</a:t>
            </a:r>
          </a:p>
          <a:p>
            <a:pPr lvl="1">
              <a:buNone/>
            </a:pPr>
            <a:r>
              <a:rPr lang="it-IT" dirty="0"/>
              <a:t>Ecografia vascolare</a:t>
            </a:r>
          </a:p>
          <a:p>
            <a:pPr lvl="2"/>
            <a:r>
              <a:rPr lang="it-IT" sz="1700" dirty="0"/>
              <a:t>Carotidi</a:t>
            </a:r>
          </a:p>
          <a:p>
            <a:pPr lvl="2"/>
            <a:r>
              <a:rPr lang="it-IT" sz="1700" dirty="0"/>
              <a:t>Aorta addominale</a:t>
            </a:r>
          </a:p>
          <a:p>
            <a:pPr lvl="1">
              <a:buNone/>
            </a:pPr>
            <a:r>
              <a:rPr lang="it-IT" dirty="0"/>
              <a:t>Prova da </a:t>
            </a:r>
            <a:r>
              <a:rPr lang="it-IT" dirty="0" smtClean="0"/>
              <a:t>sforzo massimale</a:t>
            </a:r>
          </a:p>
          <a:p>
            <a:pPr lvl="1">
              <a:buNone/>
            </a:pPr>
            <a:r>
              <a:rPr lang="it-IT" dirty="0" smtClean="0"/>
              <a:t>RX torace</a:t>
            </a:r>
          </a:p>
          <a:p>
            <a:pPr lvl="1">
              <a:buNone/>
            </a:pPr>
            <a:r>
              <a:rPr lang="it-IT" dirty="0" smtClean="0"/>
              <a:t>Esami ematochimici</a:t>
            </a:r>
            <a:endParaRPr lang="it-IT" dirty="0"/>
          </a:p>
          <a:p>
            <a:endParaRPr lang="it-IT" dirty="0"/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251520" y="1898893"/>
            <a:ext cx="2952328" cy="396656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it-IT" sz="2000" dirty="0" smtClean="0">
                <a:solidFill>
                  <a:srgbClr val="FFFF00"/>
                </a:solidFill>
              </a:rPr>
              <a:t>I LIVELLO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4716016" y="1935509"/>
            <a:ext cx="2952328" cy="396656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it-IT" sz="2000" dirty="0">
                <a:solidFill>
                  <a:srgbClr val="FFFF00"/>
                </a:solidFill>
              </a:rPr>
              <a:t>II LIVELLO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4"/>
          </p:nvPr>
        </p:nvSpPr>
        <p:spPr>
          <a:xfrm>
            <a:off x="4283969" y="2402949"/>
            <a:ext cx="4248472" cy="2304256"/>
          </a:xfrm>
        </p:spPr>
        <p:txBody>
          <a:bodyPr>
            <a:normAutofit lnSpcReduction="10000"/>
          </a:bodyPr>
          <a:lstStyle/>
          <a:p>
            <a:pPr lvl="1"/>
            <a:endParaRPr lang="it-IT" dirty="0" smtClean="0"/>
          </a:p>
          <a:p>
            <a:pPr lvl="1">
              <a:buNone/>
            </a:pPr>
            <a:r>
              <a:rPr lang="it-IT" sz="1600" dirty="0" smtClean="0"/>
              <a:t>ECG DINAMICO SECONDO HOLTER</a:t>
            </a:r>
          </a:p>
          <a:p>
            <a:pPr lvl="1">
              <a:buNone/>
            </a:pPr>
            <a:r>
              <a:rPr lang="it-IT" sz="1600" dirty="0" smtClean="0"/>
              <a:t>MONITORAGGIO DELLA  PRESSIONE</a:t>
            </a:r>
          </a:p>
          <a:p>
            <a:pPr lvl="1">
              <a:buNone/>
            </a:pPr>
            <a:r>
              <a:rPr lang="it-IT" sz="1600" dirty="0" smtClean="0"/>
              <a:t>FONDO OCULARE</a:t>
            </a:r>
          </a:p>
          <a:p>
            <a:pPr lvl="1">
              <a:buNone/>
            </a:pPr>
            <a:r>
              <a:rPr lang="it-IT" sz="1600" dirty="0" smtClean="0"/>
              <a:t>ECOCOLORDOPPLER  ARTI INFERIORI</a:t>
            </a:r>
          </a:p>
          <a:p>
            <a:pPr lvl="1">
              <a:buNone/>
            </a:pPr>
            <a:r>
              <a:rPr lang="it-IT" sz="1600" dirty="0" smtClean="0"/>
              <a:t>SCINTIGRAFIA MIOCARDICA</a:t>
            </a:r>
          </a:p>
          <a:p>
            <a:pPr lvl="1">
              <a:buNone/>
            </a:pPr>
            <a:r>
              <a:rPr lang="it-IT" sz="1600" dirty="0" smtClean="0"/>
              <a:t>CORONARO TAC (CARDIO TC)</a:t>
            </a:r>
          </a:p>
          <a:p>
            <a:pPr lvl="1">
              <a:buNone/>
            </a:pPr>
            <a:r>
              <a:rPr lang="it-IT" sz="1600" dirty="0" smtClean="0"/>
              <a:t>RMN CARDIACA</a:t>
            </a:r>
          </a:p>
          <a:p>
            <a:pPr marL="411480" lvl="1" indent="0">
              <a:buNone/>
            </a:pPr>
            <a:endParaRPr lang="it-IT" dirty="0"/>
          </a:p>
        </p:txBody>
      </p:sp>
      <p:sp>
        <p:nvSpPr>
          <p:cNvPr id="12" name="Titolo 3"/>
          <p:cNvSpPr txBox="1">
            <a:spLocks/>
          </p:cNvSpPr>
          <p:nvPr/>
        </p:nvSpPr>
        <p:spPr>
          <a:xfrm>
            <a:off x="4644008" y="5427285"/>
            <a:ext cx="2952328" cy="97272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it-IT" sz="2000" dirty="0">
                <a:solidFill>
                  <a:srgbClr val="FFFF00"/>
                </a:solidFill>
              </a:rPr>
              <a:t>III LIVELLO</a:t>
            </a:r>
          </a:p>
          <a:p>
            <a:pPr algn="ctr"/>
            <a:r>
              <a:rPr lang="it-IT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CORONAROGRAFIA</a:t>
            </a:r>
          </a:p>
          <a:p>
            <a:pPr algn="ctr"/>
            <a:r>
              <a:rPr lang="it-IT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BIOPSIA MIOARDICA</a:t>
            </a:r>
            <a:endParaRPr lang="it-IT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55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67544" y="836712"/>
            <a:ext cx="5328592" cy="1224136"/>
          </a:xfrm>
        </p:spPr>
        <p:txBody>
          <a:bodyPr>
            <a:noAutofit/>
          </a:bodyPr>
          <a:lstStyle/>
          <a:p>
            <a:r>
              <a:rPr lang="it-IT" sz="2000" dirty="0" smtClean="0">
                <a:solidFill>
                  <a:schemeClr val="tx1"/>
                </a:solidFill>
              </a:rPr>
              <a:t>1) Aritmie</a:t>
            </a:r>
            <a:r>
              <a:rPr lang="it-IT" sz="1800" dirty="0" smtClean="0">
                <a:solidFill>
                  <a:schemeClr val="tx1"/>
                </a:solidFill>
              </a:rPr>
              <a:t/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2000" dirty="0" smtClean="0">
                <a:solidFill>
                  <a:schemeClr val="tx1"/>
                </a:solidFill>
              </a:rPr>
              <a:t>2) Coronaropatia</a:t>
            </a:r>
            <a:r>
              <a:rPr lang="it-IT" sz="1800" dirty="0" smtClean="0">
                <a:solidFill>
                  <a:schemeClr val="tx1"/>
                </a:solidFill>
              </a:rPr>
              <a:t/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400" dirty="0" smtClean="0">
                <a:solidFill>
                  <a:schemeClr val="tx1"/>
                </a:solidFill>
              </a:rPr>
              <a:t>anomalie transitorie dell’ECG (da qualche minuto a ore)</a:t>
            </a:r>
            <a:r>
              <a:rPr lang="it-IT" sz="1800" dirty="0" smtClean="0">
                <a:solidFill>
                  <a:schemeClr val="tx1"/>
                </a:solidFill>
              </a:rPr>
              <a:t/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	</a:t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/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	</a:t>
            </a:r>
            <a:br>
              <a:rPr lang="it-IT" sz="1800" dirty="0" smtClean="0">
                <a:solidFill>
                  <a:schemeClr val="tx1"/>
                </a:solidFill>
              </a:rPr>
            </a:br>
            <a:endParaRPr lang="it-IT" sz="2400" dirty="0">
              <a:solidFill>
                <a:schemeClr val="tx1"/>
              </a:solidFill>
            </a:endParaRPr>
          </a:p>
        </p:txBody>
      </p:sp>
      <p:pic>
        <p:nvPicPr>
          <p:cNvPr id="12" name="Segnaposto contenuto 11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2519083"/>
            <a:ext cx="3447066" cy="1872208"/>
          </a:xfrm>
        </p:spPr>
      </p:pic>
      <p:pic>
        <p:nvPicPr>
          <p:cNvPr id="11" name="Segnaposto contenuto 9" descr="ECG-norma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519083"/>
            <a:ext cx="3247190" cy="1872208"/>
          </a:xfrm>
          <a:prstGeom prst="rect">
            <a:avLst/>
          </a:prstGeom>
        </p:spPr>
      </p:pic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1115617" y="2125184"/>
            <a:ext cx="2160239" cy="4659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1600" dirty="0" smtClean="0">
                <a:latin typeface="Arial Black" pitchFamily="34" charset="0"/>
              </a:rPr>
              <a:t>Normali 60 %</a:t>
            </a:r>
            <a:endParaRPr lang="it-IT" sz="1600" dirty="0">
              <a:latin typeface="Arial Black" pitchFamily="34" charset="0"/>
            </a:endParaRPr>
          </a:p>
        </p:txBody>
      </p:sp>
      <p:sp>
        <p:nvSpPr>
          <p:cNvPr id="14" name="Segnaposto contenuto 12"/>
          <p:cNvSpPr txBox="1">
            <a:spLocks/>
          </p:cNvSpPr>
          <p:nvPr/>
        </p:nvSpPr>
        <p:spPr>
          <a:xfrm>
            <a:off x="4869433" y="2125184"/>
            <a:ext cx="3446983" cy="46590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lang="it-IT" sz="1600" dirty="0" smtClean="0">
                <a:solidFill>
                  <a:srgbClr val="FFFF00"/>
                </a:solidFill>
                <a:latin typeface="Arial Black" pitchFamily="34" charset="0"/>
              </a:rPr>
              <a:t>Varianti fisiologiche 2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0 %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5" name="Segnaposto contenuto 12"/>
          <p:cNvSpPr txBox="1">
            <a:spLocks/>
          </p:cNvSpPr>
          <p:nvPr/>
        </p:nvSpPr>
        <p:spPr>
          <a:xfrm>
            <a:off x="971600" y="4535307"/>
            <a:ext cx="2790527" cy="465907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411480" marR="0" lvl="0" indent="-34290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lang="it-IT" sz="2300" noProof="0" dirty="0" smtClean="0">
                <a:latin typeface="Arial Black" pitchFamily="34" charset="0"/>
              </a:rPr>
              <a:t>Blocchi branca 15</a:t>
            </a:r>
            <a:r>
              <a:rPr kumimoji="0" lang="it-IT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%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6" name="Segnaposto contenuto 12"/>
          <p:cNvSpPr txBox="1">
            <a:spLocks/>
          </p:cNvSpPr>
          <p:nvPr/>
        </p:nvSpPr>
        <p:spPr>
          <a:xfrm>
            <a:off x="5246241" y="4463299"/>
            <a:ext cx="3286199" cy="46590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lang="it-IT" sz="1600" noProof="0" dirty="0" smtClean="0">
                <a:latin typeface="Arial Black" pitchFamily="34" charset="0"/>
              </a:rPr>
              <a:t>Infarto o Pace maker 5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%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pic>
        <p:nvPicPr>
          <p:cNvPr id="17" name="Segnaposto contenuto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4881721"/>
            <a:ext cx="3247190" cy="1829716"/>
          </a:xfrm>
          <a:prstGeom prst="rect">
            <a:avLst/>
          </a:prstGeom>
        </p:spPr>
      </p:pic>
      <p:pic>
        <p:nvPicPr>
          <p:cNvPr id="18" name="Segnaposto contenuto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4895347"/>
            <a:ext cx="3384376" cy="1846021"/>
          </a:xfrm>
          <a:prstGeom prst="rect">
            <a:avLst/>
          </a:prstGeom>
        </p:spPr>
      </p:pic>
      <p:pic>
        <p:nvPicPr>
          <p:cNvPr id="19" name="Segnaposto contenuto 1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36096" y="1124744"/>
            <a:ext cx="1368152" cy="779884"/>
          </a:xfrm>
          <a:prstGeom prst="rect">
            <a:avLst/>
          </a:prstGeom>
        </p:spPr>
      </p:pic>
      <p:sp>
        <p:nvSpPr>
          <p:cNvPr id="20" name="Rettangolo 19"/>
          <p:cNvSpPr/>
          <p:nvPr/>
        </p:nvSpPr>
        <p:spPr>
          <a:xfrm>
            <a:off x="1835696" y="260648"/>
            <a:ext cx="561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 smtClean="0"/>
              <a:t>Perché l’elettrocardiogramma?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xmlns="" val="41555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13892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Consiglio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01501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dirty="0" smtClean="0"/>
              <a:t>	Coloro i quali siano portatori di un tracciato elettrocardiografico diverso dalla cosiddetta “normalità”, dovrebbero inserirne una copia tra i propri documenti di identità.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Un cardiologo di PS non vi chiederà mai la carta d’identità o la patente… ma solo se avete da esibire un elettrocardiogramma effettuato in condizioni di benessere…</a:t>
            </a:r>
          </a:p>
          <a:p>
            <a:pPr algn="just">
              <a:buNone/>
            </a:pPr>
            <a:r>
              <a:rPr lang="it-IT" dirty="0" smtClean="0"/>
              <a:t>	</a:t>
            </a:r>
          </a:p>
          <a:p>
            <a:pPr algn="just">
              <a:buNone/>
            </a:pPr>
            <a:endParaRPr lang="it-IT" dirty="0"/>
          </a:p>
        </p:txBody>
      </p:sp>
      <p:sp>
        <p:nvSpPr>
          <p:cNvPr id="5" name="Segnaposto contenuto 7"/>
          <p:cNvSpPr txBox="1">
            <a:spLocks/>
          </p:cNvSpPr>
          <p:nvPr/>
        </p:nvSpPr>
        <p:spPr>
          <a:xfrm>
            <a:off x="2771800" y="5678685"/>
            <a:ext cx="5546576" cy="630635"/>
          </a:xfrm>
          <a:prstGeom prst="rect">
            <a:avLst/>
          </a:prstGeom>
        </p:spPr>
        <p:txBody>
          <a:bodyPr vert="horz">
            <a:normAutofit fontScale="25000" lnSpcReduction="20000"/>
          </a:bodyPr>
          <a:lstStyle/>
          <a:p>
            <a:pPr marL="411480" marR="0" lvl="0" indent="-342900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it-IT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Datemi un punto d’appoggio… e vi solleverò il mondo…</a:t>
            </a:r>
          </a:p>
          <a:p>
            <a:pPr marL="41148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it-IT" sz="7200" dirty="0" smtClean="0"/>
              <a:t>Archimede da Siracusa (287 -212  a.C.)</a:t>
            </a:r>
          </a:p>
          <a:p>
            <a:pPr marL="411480" marR="0" lvl="0" indent="-342900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it-IT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it-IT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41148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it-IT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D:\Alberto\ALavoro\Sanatrix\Sport e check up\Foto\ok Archime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320" y="4941168"/>
            <a:ext cx="1224456" cy="16301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6700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04824" y="332656"/>
            <a:ext cx="7772400" cy="540672"/>
          </a:xfrm>
        </p:spPr>
        <p:txBody>
          <a:bodyPr>
            <a:noAutofit/>
          </a:bodyPr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Perché ecocolordoppler?</a:t>
            </a:r>
            <a:endParaRPr lang="it-IT" sz="3200" dirty="0">
              <a:solidFill>
                <a:schemeClr val="tx1"/>
              </a:solidFill>
            </a:endParaRPr>
          </a:p>
        </p:txBody>
      </p:sp>
      <p:pic>
        <p:nvPicPr>
          <p:cNvPr id="12" name="Segnaposto contenuto 11" descr="pseudoischemia 2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39553" y="1420225"/>
            <a:ext cx="3059099" cy="1720743"/>
          </a:xfrm>
        </p:spPr>
      </p:pic>
      <p:pic>
        <p:nvPicPr>
          <p:cNvPr id="10" name="Segnaposto contenuto 9" descr="ECG-normale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04048" y="1844824"/>
            <a:ext cx="3456384" cy="2658223"/>
          </a:xfrm>
        </p:spPr>
      </p:pic>
      <p:pic>
        <p:nvPicPr>
          <p:cNvPr id="11" name="Segnaposto contenuto 9" descr="ECG-norma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3364442"/>
            <a:ext cx="2520280" cy="1747570"/>
          </a:xfrm>
          <a:prstGeom prst="rect">
            <a:avLst/>
          </a:prstGeom>
        </p:spPr>
      </p:pic>
      <p:sp>
        <p:nvSpPr>
          <p:cNvPr id="8" name="Titolo 3"/>
          <p:cNvSpPr txBox="1">
            <a:spLocks/>
          </p:cNvSpPr>
          <p:nvPr/>
        </p:nvSpPr>
        <p:spPr>
          <a:xfrm>
            <a:off x="873248" y="5589240"/>
            <a:ext cx="3194696" cy="108012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ISCHEMIA</a:t>
            </a:r>
            <a:r>
              <a:rPr kumimoji="0" lang="it-IT" sz="2400" b="0" i="0" u="none" strike="noStrike" kern="1200" cap="none" spc="-10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CEREBRALE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it-IT" sz="2000" spc="-100" noProof="0" dirty="0" smtClean="0">
                <a:latin typeface="+mj-lt"/>
                <a:ea typeface="+mj-ea"/>
                <a:cs typeface="+mj-cs"/>
              </a:rPr>
              <a:t>TIA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it-IT" sz="2000" b="0" i="0" u="none" strike="noStrike" kern="1200" cap="none" spc="-1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ICTUS</a:t>
            </a:r>
            <a:endParaRPr kumimoji="0" lang="it-IT" sz="2400" b="0" i="0" u="none" strike="noStrike" kern="1200" cap="none" spc="-1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olo 3"/>
          <p:cNvSpPr txBox="1">
            <a:spLocks/>
          </p:cNvSpPr>
          <p:nvPr/>
        </p:nvSpPr>
        <p:spPr>
          <a:xfrm>
            <a:off x="5076056" y="5480616"/>
            <a:ext cx="3168352" cy="1116736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ECTASIA - </a:t>
            </a:r>
            <a:r>
              <a:rPr lang="it-IT" sz="2400" spc="-100" dirty="0" smtClean="0">
                <a:latin typeface="+mj-lt"/>
                <a:ea typeface="+mj-ea"/>
                <a:cs typeface="+mj-cs"/>
              </a:rPr>
              <a:t>ANEURISMA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DISSECAZIONE</a:t>
            </a:r>
            <a:endParaRPr lang="it-IT" sz="2000" spc="-100" dirty="0" smtClean="0">
              <a:latin typeface="+mj-lt"/>
              <a:ea typeface="+mj-ea"/>
              <a:cs typeface="+mj-cs"/>
            </a:endParaRP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ROTTURA</a:t>
            </a:r>
            <a:endParaRPr kumimoji="0" lang="it-IT" sz="2000" b="0" i="0" u="none" strike="noStrike" kern="1200" cap="none" spc="-1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itolo 3"/>
          <p:cNvSpPr txBox="1">
            <a:spLocks/>
          </p:cNvSpPr>
          <p:nvPr/>
        </p:nvSpPr>
        <p:spPr>
          <a:xfrm>
            <a:off x="1025648" y="908720"/>
            <a:ext cx="1962176" cy="43204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Carotidi</a:t>
            </a:r>
          </a:p>
        </p:txBody>
      </p:sp>
      <p:sp>
        <p:nvSpPr>
          <p:cNvPr id="14" name="Titolo 3"/>
          <p:cNvSpPr txBox="1">
            <a:spLocks/>
          </p:cNvSpPr>
          <p:nvPr/>
        </p:nvSpPr>
        <p:spPr>
          <a:xfrm>
            <a:off x="5346128" y="908720"/>
            <a:ext cx="3330328" cy="43204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Aorta addominale</a:t>
            </a:r>
          </a:p>
        </p:txBody>
      </p:sp>
    </p:spTree>
    <p:extLst>
      <p:ext uri="{BB962C8B-B14F-4D97-AF65-F5344CB8AC3E}">
        <p14:creationId xmlns:p14="http://schemas.microsoft.com/office/powerpoint/2010/main" xmlns="" val="41555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612680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Perché un test ergometrico massimale?</a:t>
            </a:r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>
          <a:xfrm>
            <a:off x="2267744" y="1412776"/>
            <a:ext cx="5976664" cy="1656184"/>
          </a:xfrm>
        </p:spPr>
        <p:txBody>
          <a:bodyPr>
            <a:normAutofit fontScale="85000" lnSpcReduction="20000"/>
          </a:bodyPr>
          <a:lstStyle/>
          <a:p>
            <a:pPr lvl="1">
              <a:buNone/>
            </a:pPr>
            <a:r>
              <a:rPr lang="it-IT" sz="3100" dirty="0" smtClean="0"/>
              <a:t>Coronaropatia</a:t>
            </a:r>
          </a:p>
          <a:p>
            <a:pPr lvl="1">
              <a:buNone/>
            </a:pPr>
            <a:r>
              <a:rPr lang="it-IT" sz="3100" dirty="0" smtClean="0"/>
              <a:t>Aritmie</a:t>
            </a:r>
          </a:p>
          <a:p>
            <a:pPr lvl="1">
              <a:buNone/>
            </a:pPr>
            <a:r>
              <a:rPr lang="it-IT" sz="3100" dirty="0" smtClean="0"/>
              <a:t>Ipertensione arteriosa </a:t>
            </a:r>
          </a:p>
          <a:p>
            <a:pPr lvl="1">
              <a:buNone/>
            </a:pPr>
            <a:r>
              <a:rPr lang="it-IT" sz="3100" dirty="0" smtClean="0"/>
              <a:t>Frequenza cardiaca massimale reale</a:t>
            </a:r>
          </a:p>
          <a:p>
            <a:pPr lvl="1"/>
            <a:endParaRPr lang="it-IT" sz="1800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95536" y="4424045"/>
            <a:ext cx="381540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it-IT" sz="1700" dirty="0" smtClean="0"/>
              <a:t>Tracciato ECG di migliore qualità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it-IT" sz="1700" dirty="0" smtClean="0"/>
              <a:t>Misurazioni attendibili della pressione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it-IT" sz="1700" dirty="0" smtClean="0"/>
              <a:t>Monitorizzazione ecocardiografica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70584" y="4083169"/>
            <a:ext cx="2294856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1700" dirty="0" smtClean="0"/>
              <a:t>LETTOERGOMETRO</a:t>
            </a:r>
          </a:p>
        </p:txBody>
      </p:sp>
      <p:pic>
        <p:nvPicPr>
          <p:cNvPr id="8" name="Immagine 7" descr="Ecostre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3789040"/>
            <a:ext cx="2966774" cy="202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555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1739</TotalTime>
  <Words>666</Words>
  <Application>Microsoft Office PowerPoint</Application>
  <PresentationFormat>Presentazione su schermo (4:3)</PresentationFormat>
  <Paragraphs>192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Metro</vt:lpstr>
      <vt:lpstr>    CHECK UP CARDIOLOGICO PERSONALIZZATO  Dott. Alberto Bandiera  </vt:lpstr>
      <vt:lpstr>SONO ASINTOMATICO E RITENGO DI STAR BENE… PERCHE’ DOVREI FARMI VISITARE DA UN CARDIOLOGO? </vt:lpstr>
      <vt:lpstr>CONOSCERSI MEGLIO</vt:lpstr>
      <vt:lpstr>Chi deve fare una valutazione cardiologica?  </vt:lpstr>
      <vt:lpstr>VALUTAZIONE CARDIOLOGICA COORDINATA STATO DI SALUTE CARDIOVASCOLARE </vt:lpstr>
      <vt:lpstr>1) Aritmie 2) Coronaropatia anomalie transitorie dell’ECG (da qualche minuto a ore)      </vt:lpstr>
      <vt:lpstr>Consiglio</vt:lpstr>
      <vt:lpstr>Perché ecocolordoppler?</vt:lpstr>
      <vt:lpstr>Perché un test ergometrico massimale?</vt:lpstr>
      <vt:lpstr>Perché la radiografia del torace?</vt:lpstr>
      <vt:lpstr>QUESITI COMUNI DI CHI PRATICA SPORT </vt:lpstr>
      <vt:lpstr>1) Posso fare attività sportiva?</vt:lpstr>
      <vt:lpstr>2) Quale sport mi consiglia? </vt:lpstr>
      <vt:lpstr>SPORT CON IMPEGNO CARDIOVASCOLARE DI TIPO NEUROGENO</vt:lpstr>
      <vt:lpstr>SPORT CON IMPEGNO CARDIOVASCOLARE MINIMO MODERATO</vt:lpstr>
      <vt:lpstr>SPORT CON IMPEGNO CARDIOVASCOLARE DA MEDIO AD ELEVATO</vt:lpstr>
      <vt:lpstr>SPORT CON IMPEGNO CARDIOVASCOLARE ELEVATO</vt:lpstr>
      <vt:lpstr>SPORT CON IMPEGNO CARDIOVASCOLARE DI PRESSIONE</vt:lpstr>
      <vt:lpstr>3) Quale parametro devo monitorare?</vt:lpstr>
      <vt:lpstr>Riflessione I  Attività fisica e lo stato di buona salute </vt:lpstr>
      <vt:lpstr>Riflessione II Attività fisica e fattori di rischio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CARDIOLOGIA E ATTIVITA’ FISICA</dc:title>
  <dc:creator>ALBERTO</dc:creator>
  <cp:lastModifiedBy>BANDIERA</cp:lastModifiedBy>
  <cp:revision>149</cp:revision>
  <dcterms:created xsi:type="dcterms:W3CDTF">2010-05-10T11:18:08Z</dcterms:created>
  <dcterms:modified xsi:type="dcterms:W3CDTF">2021-06-07T04:01:19Z</dcterms:modified>
</cp:coreProperties>
</file>